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ostgresql.org/download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把名字包裝成更精準(如利用單一功能) (都市計劃)台北市停車位供需可視化(分析)系統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ad2595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ad2595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59b8d6d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59b8d6d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cc730c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cc730c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我們要把shapefile換成熱點圖，可是熱點圖只是一層照片，所以我們要把照片分層，變成raster。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然後，我們要把raster變成vector，但是注意單單的轉換，vector檔會產生很多很密集的點，所以我們要把vector 重新定義就可以放上去我們使用的系統。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注意點對點的比較有點難，因為要一個點裡有好幾筆資料，所以我們會把資料變成區域性的比較。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a0cc7f3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a0cc7f3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c42515e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c42515e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59b8d6d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59b8d6d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a0cc7f3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a0cc7f3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a0cc7f3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a0cc7f3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c42515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c42515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a0cc7f3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a0cc7f3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59b8d6d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59b8d6d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在結束了一天的疲勞要回到家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================================================================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開發可視化系統來呈</a:t>
            </a:r>
            <a:r>
              <a:rPr lang="zh-TW"/>
              <a:t>現出付費停車位的供需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市政人員在規劃停車格時沒有一個分析的系統，讓各地區有相應的停車格。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系統是給都市規劃人員跟市政府用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1頁空間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第2點delete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(找住宅的停車格)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59b8d6d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59b8d6d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59b8d6d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59b8d6d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a0cc7f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a0cc7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a0cc7f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a0cc7f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使用情形我們取停車格使用率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使用率分為0~1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a0cc7f3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a0cc7f3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8e8a54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8e8a54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黃色為直觀需改善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紅色為需搭配車輛登記情形去做判斷&amp;有待觀察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9b8d6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9b8d6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=======================================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每個行政區/里? 停車位夠/不夠(用紅色呈</a:t>
            </a:r>
            <a:r>
              <a:rPr lang="zh-TW"/>
              <a:t>現)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需求用顏色跟圖形大小來把各資料關連起來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使用者/目的要再明確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a3cafe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a3cafe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shp 為得到的資料，圖片為地理資訊，shp的來為不論是爬蟲亦或是現有，都須經處理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之後匯入資料庫</a:t>
            </a:r>
            <a:r>
              <a:rPr lang="zh-TW" sz="1200" u="sng">
                <a:solidFill>
                  <a:srgbClr val="0366D6"/>
                </a:solidFill>
                <a:highlight>
                  <a:schemeClr val="lt1"/>
                </a:highlight>
                <a:hlinkClick r:id="rId2"/>
              </a:rPr>
              <a:t>PostgreSQL</a:t>
            </a:r>
            <a:r>
              <a:rPr lang="zh-TW"/>
              <a:t> 透過pgAdmin管理 特色是有postgis，會進行資料的處理與整體的疊加以及轉換 不論是產生 hotspot 或 raster 或其他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最後透過mapbox呈現地圖(類似google map) 然後three.js 動畫呈現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透過調整顯現出資料密集的區域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圈圈是noe4j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最後再自行找出關聯性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系統好處為現有的只能進行兩筆資料，可這能同時處理多種並交叉比對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a3cafe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a3cafe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cesandoval/PaintingwithData_Riyadh" TargetMode="External"/><Relationship Id="rId4" Type="http://schemas.openxmlformats.org/officeDocument/2006/relationships/hyperlink" Target="http://www.qgis.org/en/site/" TargetMode="External"/><Relationship Id="rId5" Type="http://schemas.openxmlformats.org/officeDocument/2006/relationships/hyperlink" Target="https://www.postgresql.org/" TargetMode="External"/><Relationship Id="rId6" Type="http://schemas.openxmlformats.org/officeDocument/2006/relationships/hyperlink" Target="http://data.taipei/" TargetMode="External"/><Relationship Id="rId7" Type="http://schemas.openxmlformats.org/officeDocument/2006/relationships/hyperlink" Target="https://data.gov.tw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64475" y="1322450"/>
            <a:ext cx="8517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台北市住宅停車位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供需可視化系統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05825" y="3172900"/>
            <a:ext cx="76881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指導老師: 謝東儒教授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學生: 102590050 樊家麟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   102590452  胡智傑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27650" y="64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資料的處理</a:t>
            </a:r>
            <a:endParaRPr/>
          </a:p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368950" y="4693550"/>
            <a:ext cx="31746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Maps Geocoding API Python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23730" l="1907" r="61187" t="4533"/>
          <a:stretch/>
        </p:blipFill>
        <p:spPr>
          <a:xfrm>
            <a:off x="4125725" y="451544"/>
            <a:ext cx="4290624" cy="4691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 Diagram (1).jpg"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08" y="1715438"/>
            <a:ext cx="3753467" cy="16239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160475" y="1617900"/>
            <a:ext cx="572700" cy="18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27650" y="64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地理資訊的處理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借助程式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729450" y="2675275"/>
            <a:ext cx="76887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QGIS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由開源地理空間基金會 (Open Source Geospatial Foundation)，以C++寫成的免費開放軟體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AutoNum type="arabicPeriod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匯集了全世界的經緯座標</a:t>
            </a:r>
            <a:endParaRPr/>
          </a:p>
        </p:txBody>
      </p:sp>
      <p:pic>
        <p:nvPicPr>
          <p:cNvPr descr="Untitled Diagram (1).jpg"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16" y="924794"/>
            <a:ext cx="3471210" cy="1767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405750" y="847875"/>
            <a:ext cx="529500" cy="197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675" y="1897621"/>
            <a:ext cx="1752225" cy="7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7650" y="587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地理資訊的處理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7104000" y="2247325"/>
            <a:ext cx="15162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csv 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↓ 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heatmap(raster)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↓ 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vector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↓  </a:t>
            </a:r>
            <a:b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rgbClr val="54545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shp wit</a:t>
            </a:r>
            <a:r>
              <a:rPr lang="zh-TW">
                <a:solidFill>
                  <a:srgbClr val="54545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 polygons</a:t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1003100" y="3916325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ntitled Diagram (1).jpg"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495" y="1020281"/>
            <a:ext cx="1447700" cy="55212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/>
          <p:nvPr/>
        </p:nvSpPr>
        <p:spPr>
          <a:xfrm>
            <a:off x="7477337" y="996250"/>
            <a:ext cx="220800" cy="61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5350"/>
            <a:ext cx="6778399" cy="38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727650" y="62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0" y="1410600"/>
            <a:ext cx="1783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路邊停車位密集度</a:t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4103388" y="1410600"/>
            <a:ext cx="93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使用率</a:t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7902875" y="1453375"/>
            <a:ext cx="1559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區域表示</a:t>
            </a:r>
            <a:endParaRPr/>
          </a:p>
        </p:txBody>
      </p:sp>
      <p:pic>
        <p:nvPicPr>
          <p:cNvPr descr="螢幕快照 2017-10-17 下午6.02.57.png"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8" y="1802200"/>
            <a:ext cx="8902125" cy="28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891550" y="1965950"/>
            <a:ext cx="1051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1017250" y="1846000"/>
            <a:ext cx="1828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高 Max:221個</a:t>
            </a:r>
            <a:r>
              <a:rPr lang="zh-TW"/>
              <a:t>停車位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1017250" y="30307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1017250" y="4183375"/>
            <a:ext cx="54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低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4732025" y="1846000"/>
            <a:ext cx="411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高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4754825" y="3021763"/>
            <a:ext cx="36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</a:t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777625" y="4183375"/>
            <a:ext cx="366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低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6799175" y="1961463"/>
            <a:ext cx="1103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純住宅區</a:t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6856225" y="3021800"/>
            <a:ext cx="1103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住商混合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6908425" y="4183375"/>
            <a:ext cx="10515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純商業區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793475" y="1777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螢幕快照 2017-10-17 下午6.08.41.png"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5" y="1595725"/>
            <a:ext cx="3326751" cy="305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0-17 下午6.08.34.png"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325" y="2929376"/>
            <a:ext cx="5422126" cy="172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1241550" y="3086425"/>
            <a:ext cx="1825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台北市萬華區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萬華商圈 (近龍山寺)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727650" y="62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31" name="Google Shape;23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679475" y="2264900"/>
            <a:ext cx="4208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螢幕快照 2017-10-17 下午5.55.57.png" id="233" name="Google Shape;233;p27"/>
          <p:cNvPicPr preferRelativeResize="0"/>
          <p:nvPr/>
        </p:nvPicPr>
        <p:blipFill rotWithShape="1">
          <a:blip r:embed="rId3">
            <a:alphaModFix/>
          </a:blip>
          <a:srcRect b="24556" l="0" r="0" t="0"/>
          <a:stretch/>
        </p:blipFill>
        <p:spPr>
          <a:xfrm>
            <a:off x="727650" y="1437825"/>
            <a:ext cx="3367376" cy="285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0-18 00.21.03.png"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325" y="1437837"/>
            <a:ext cx="4095023" cy="1511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4449875" y="3393425"/>
            <a:ext cx="42084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台北市整體特徵: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停車位集中於市中心且均勻分散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使用率整體偏高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住宅區沒有太密集的區域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727650" y="63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635400" y="4077925"/>
            <a:ext cx="79167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由於</a:t>
            </a:r>
            <a:r>
              <a:rPr lang="zh-TW"/>
              <a:t>台北市高密度的住宅區很少，所以將會使用中高密度住宅區的資料(0.3-0.6)分析。</a:t>
            </a:r>
            <a:endParaRPr/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1739400" y="3030600"/>
            <a:ext cx="614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螢幕快照 2017-10-18 00.56.52.png"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5900"/>
            <a:ext cx="5148251" cy="191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0-18 00.57.55.png"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475" y="794125"/>
            <a:ext cx="3853180" cy="30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727650" y="63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3107550" y="4614125"/>
            <a:ext cx="292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並無</a:t>
            </a:r>
            <a:r>
              <a:rPr lang="zh-TW"/>
              <a:t>停車格多、使用率低的</a:t>
            </a:r>
            <a:r>
              <a:rPr lang="zh-TW"/>
              <a:t>區域</a:t>
            </a:r>
            <a:endParaRPr/>
          </a:p>
        </p:txBody>
      </p:sp>
      <p:pic>
        <p:nvPicPr>
          <p:cNvPr descr="螢幕快照 2017-10-18 01.02.52.png"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50" y="1368350"/>
            <a:ext cx="8383898" cy="311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727650" y="635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5240475" y="2798613"/>
            <a:ext cx="28536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停車位多、使用率高的區域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螢幕快照 2017-10-18 01.13.01.png"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175"/>
            <a:ext cx="4011053" cy="366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0-18 01.13.13.png"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550" y="3222700"/>
            <a:ext cx="4437825" cy="17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2810225" y="1440775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中山區(大直)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2025675" y="4208250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大安區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3017100" y="3295275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部分信義區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805975" y="2139800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大同區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727650" y="62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資料呈現</a:t>
            </a:r>
            <a:endParaRPr/>
          </a:p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5430100" y="2756450"/>
            <a:ext cx="42402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停車位少，使用率高的區域</a:t>
            </a:r>
            <a:endParaRPr/>
          </a:p>
        </p:txBody>
      </p:sp>
      <p:pic>
        <p:nvPicPr>
          <p:cNvPr descr="螢幕快照 2017-10-18 01.24.05.png"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350"/>
            <a:ext cx="3943456" cy="3674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0-18 01.22.25.png"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400" y="3190100"/>
            <a:ext cx="4567274" cy="18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/>
        </p:nvSpPr>
        <p:spPr>
          <a:xfrm>
            <a:off x="2261050" y="4087000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文山區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2874450" y="2453625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內湖區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009950" y="3270313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南港區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941500" y="3880125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/>
        </p:nvSpPr>
        <p:spPr>
          <a:xfrm>
            <a:off x="634800" y="3780275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萬華區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1219700" y="2161063"/>
            <a:ext cx="41085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士林區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28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589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AutoNum type="arabicPeriod"/>
            </a:pPr>
            <a:r>
              <a:rPr lang="zh-TW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台北市某些區域停車位分佈不均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lang="zh-TW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現有app僅限於停車場，偏短期使用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AutoNum type="arabicPeriod"/>
            </a:pPr>
            <a:r>
              <a:rPr lang="zh-TW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開發可視化系統呈現停車位的供需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AutoNum type="arabicPeriod"/>
            </a:pPr>
            <a:r>
              <a:rPr lang="zh-TW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提供給都市規劃人員或市政府使用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727650" y="615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</a:t>
            </a:r>
            <a:r>
              <a:rPr lang="zh-TW"/>
              <a:t>結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727650" y="1668775"/>
            <a:ext cx="7808700" cy="32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由系統產出的結果︰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並</a:t>
            </a:r>
            <a:r>
              <a:rPr lang="zh-TW" sz="2000">
                <a:solidFill>
                  <a:srgbClr val="FF0000"/>
                </a:solidFill>
              </a:rPr>
              <a:t>不存在停車位多且使用率少</a:t>
            </a:r>
            <a:r>
              <a:rPr lang="zh-TW" sz="2000">
                <a:solidFill>
                  <a:srgbClr val="000000"/>
                </a:solidFill>
              </a:rPr>
              <a:t>的區域。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除了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大同區, 大安區, 中山區是</a:t>
            </a:r>
            <a:r>
              <a:rPr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停車位多且使用率高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外，其他地區的</a:t>
            </a:r>
            <a:r>
              <a:rPr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停車位都比較少但使用率高</a:t>
            </a:r>
            <a:r>
              <a:rPr lang="zh-T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2000">
                <a:solidFill>
                  <a:srgbClr val="FF0000"/>
                </a:solidFill>
              </a:rPr>
              <a:t>除了</a:t>
            </a:r>
            <a:r>
              <a:rPr b="1" lang="zh-TW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上述三個地區外，其他地區也應謹慎評估後適量增加停車位。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萬華區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727650" y="62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727650" y="1389000"/>
            <a:ext cx="76887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[1] Carlos Sandoval Olascoaga,</a:t>
            </a:r>
            <a:br>
              <a:rPr lang="zh-TW" sz="1200"/>
            </a:br>
            <a:r>
              <a:rPr lang="zh-TW" sz="1200" u="sng">
                <a:solidFill>
                  <a:schemeClr val="hlink"/>
                </a:solidFill>
                <a:hlinkClick r:id="rId3"/>
              </a:rPr>
              <a:t>https://github.com/cesandoval/PaintingwithData_Riyadh</a:t>
            </a:r>
            <a:br>
              <a:rPr lang="zh-TW" sz="1200"/>
            </a:br>
            <a:br>
              <a:rPr lang="zh-TW" sz="1200"/>
            </a:br>
            <a:r>
              <a:rPr lang="zh-TW" sz="1200"/>
              <a:t>[2] QGIS, A Free and Open SourceGeographic Information System</a:t>
            </a:r>
            <a:br>
              <a:rPr lang="zh-TW" sz="1200"/>
            </a:br>
            <a:r>
              <a:rPr lang="zh-TW" sz="1200" u="sng">
                <a:solidFill>
                  <a:schemeClr val="hlink"/>
                </a:solidFill>
                <a:hlinkClick r:id="rId4"/>
              </a:rPr>
              <a:t>http://www.qgis.org/en/site/</a:t>
            </a:r>
            <a:br>
              <a:rPr lang="zh-TW" sz="1200"/>
            </a:br>
            <a:br>
              <a:rPr lang="zh-TW" sz="1200"/>
            </a:br>
            <a:r>
              <a:rPr lang="zh-TW" sz="1200"/>
              <a:t>[3] PostgreSQL</a:t>
            </a:r>
            <a:br>
              <a:rPr lang="zh-TW" sz="1200"/>
            </a:br>
            <a:r>
              <a:rPr lang="zh-TW" sz="1200" u="sng">
                <a:solidFill>
                  <a:schemeClr val="hlink"/>
                </a:solidFill>
                <a:hlinkClick r:id="rId5"/>
              </a:rPr>
              <a:t>https://www.postgresql.org/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/>
              <a:t>[4] 台北市政府資料開放平台</a:t>
            </a:r>
            <a:br>
              <a:rPr lang="zh-TW" sz="1200"/>
            </a:br>
            <a:r>
              <a:rPr lang="zh-TW" sz="1200" u="sng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http://data.taipei/</a:t>
            </a:r>
            <a:br>
              <a:rPr lang="zh-TW" sz="1200"/>
            </a:br>
            <a:br>
              <a:rPr lang="zh-TW" sz="1200"/>
            </a:br>
            <a:r>
              <a:rPr lang="zh-TW" sz="1200"/>
              <a:t>[5] 政府資料開放平台</a:t>
            </a:r>
            <a:br>
              <a:rPr lang="zh-TW" sz="1200"/>
            </a:br>
            <a:r>
              <a:rPr lang="zh-TW" sz="1200" u="sng">
                <a:solidFill>
                  <a:schemeClr val="hlink"/>
                </a:solidFill>
                <a:hlinkClick r:id="rId7"/>
              </a:rPr>
              <a:t>https://data.gov.tw/</a:t>
            </a:r>
            <a:endParaRPr sz="1200"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58675" y="58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台北市戶外停車位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111.JPG"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00" y="1285876"/>
            <a:ext cx="8873201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8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台北市停車位使用情形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擷取.JPG"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76" y="1123225"/>
            <a:ext cx="5191850" cy="39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698425" y="507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台北市土地使用情形&lt;住宅&gt;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123.JPG"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042875"/>
            <a:ext cx="9144000" cy="38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3180000" y="1003100"/>
            <a:ext cx="548700" cy="392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26" name="Google Shape;126;p18"/>
          <p:cNvCxnSpPr/>
          <p:nvPr/>
        </p:nvCxnSpPr>
        <p:spPr>
          <a:xfrm>
            <a:off x="960400" y="2971825"/>
            <a:ext cx="7021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4572000" y="939025"/>
            <a:ext cx="6000" cy="376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 txBox="1"/>
          <p:nvPr/>
        </p:nvSpPr>
        <p:spPr>
          <a:xfrm>
            <a:off x="8081800" y="2779775"/>
            <a:ext cx="1003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停車位多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3400" y="2779775"/>
            <a:ext cx="897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停車位少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4003350" y="595175"/>
            <a:ext cx="1137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使用率高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4006350" y="4756575"/>
            <a:ext cx="1137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使用率低</a:t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5559700" y="3126650"/>
            <a:ext cx="1707300" cy="1461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1827775" y="1144800"/>
            <a:ext cx="1707300" cy="1461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7171000" y="939025"/>
            <a:ext cx="810900" cy="711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960400" y="3994225"/>
            <a:ext cx="810900" cy="711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730650" y="65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概念圖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7650" y="615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主要目的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8550" y="1450075"/>
            <a:ext cx="76887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zh-TW" sz="2600"/>
              <a:t>增設: 使用率高&amp;停車位少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zh-TW" sz="2600"/>
              <a:t>減少: 使用率低&amp;停車位多</a:t>
            </a:r>
            <a:endParaRPr sz="2600"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38102" y="46538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726750" y="256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次要</a:t>
            </a:r>
            <a:r>
              <a:rPr lang="zh-TW"/>
              <a:t>目的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728550" y="3235175"/>
            <a:ext cx="76887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zh-TW" sz="2600"/>
              <a:t>增設: 使用率高&amp;停車位多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zh-TW" sz="2600"/>
              <a:t>減少: 使用率低&amp;停車位少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56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5" y="1464475"/>
            <a:ext cx="8971150" cy="304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7650" y="638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資料的處理 &lt;Data Crawling&gt;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螢幕快照 2017-10-12 05.25.04.png"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50" y="1373978"/>
            <a:ext cx="3151040" cy="3744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擷取.JPG"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700" y="1373975"/>
            <a:ext cx="3151050" cy="23955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ntitled Diagram (1).jpg"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75" y="3858275"/>
            <a:ext cx="3594400" cy="12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57700" y="3784938"/>
            <a:ext cx="548700" cy="13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